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8" r:id="rId4"/>
    <p:sldId id="269" r:id="rId5"/>
    <p:sldId id="273" r:id="rId6"/>
    <p:sldId id="274" r:id="rId7"/>
    <p:sldId id="275" r:id="rId8"/>
    <p:sldId id="276" r:id="rId9"/>
    <p:sldId id="277" r:id="rId10"/>
    <p:sldId id="279" r:id="rId11"/>
    <p:sldId id="280" r:id="rId12"/>
    <p:sldId id="296" r:id="rId13"/>
    <p:sldId id="295" r:id="rId14"/>
    <p:sldId id="281" r:id="rId15"/>
    <p:sldId id="282" r:id="rId16"/>
    <p:sldId id="283" r:id="rId17"/>
    <p:sldId id="284" r:id="rId18"/>
    <p:sldId id="297" r:id="rId19"/>
    <p:sldId id="285" r:id="rId20"/>
    <p:sldId id="286" r:id="rId21"/>
    <p:sldId id="287" r:id="rId22"/>
    <p:sldId id="288" r:id="rId23"/>
    <p:sldId id="294" r:id="rId24"/>
    <p:sldId id="289" r:id="rId25"/>
    <p:sldId id="290" r:id="rId26"/>
    <p:sldId id="291" r:id="rId27"/>
    <p:sldId id="292" r:id="rId28"/>
    <p:sldId id="26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656"/>
    <a:srgbClr val="E9AB3B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D6767-197F-4FE8-8A7E-4D802E30B6B5}" type="datetimeFigureOut">
              <a:rPr lang="en-US" smtClean="0"/>
              <a:pPr/>
              <a:t>12/1/2014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6D8259-081B-4248-B459-D684CADDD1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20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6D8259-081B-4248-B459-D684CADDD18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2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43399"/>
            <a:ext cx="6400800" cy="2209801"/>
          </a:xfrm>
        </p:spPr>
        <p:txBody>
          <a:bodyPr>
            <a:normAutofit fontScale="25000" lnSpcReduction="20000"/>
          </a:bodyPr>
          <a:lstStyle/>
          <a:p>
            <a:r>
              <a:rPr lang="en-US" sz="4500" dirty="0" smtClean="0">
                <a:solidFill>
                  <a:schemeClr val="tx1"/>
                </a:solidFill>
              </a:rPr>
              <a:t>By</a:t>
            </a:r>
          </a:p>
          <a:p>
            <a:r>
              <a:rPr lang="en-US" sz="7200" dirty="0" smtClean="0">
                <a:solidFill>
                  <a:schemeClr val="tx1"/>
                </a:solidFill>
              </a:rPr>
              <a:t>Aishwarya Viswatmula</a:t>
            </a:r>
            <a:endParaRPr lang="en-US" sz="7200" dirty="0" smtClean="0">
              <a:solidFill>
                <a:schemeClr val="tx1"/>
              </a:solidFill>
            </a:endParaRPr>
          </a:p>
          <a:p>
            <a:r>
              <a:rPr lang="en-US" sz="7200" dirty="0" smtClean="0">
                <a:solidFill>
                  <a:schemeClr val="tx1"/>
                </a:solidFill>
              </a:rPr>
              <a:t>Bharat M Bhavsar</a:t>
            </a:r>
            <a:endParaRPr lang="en-US" sz="7200" dirty="0">
              <a:solidFill>
                <a:schemeClr val="tx1"/>
              </a:solidFill>
            </a:endParaRPr>
          </a:p>
          <a:p>
            <a:r>
              <a:rPr lang="en-US" sz="7200" dirty="0" smtClean="0">
                <a:solidFill>
                  <a:schemeClr val="tx1"/>
                </a:solidFill>
              </a:rPr>
              <a:t>Gurleen Chawla</a:t>
            </a:r>
            <a:endParaRPr lang="en-US" sz="7200" dirty="0">
              <a:solidFill>
                <a:schemeClr val="tx1"/>
              </a:solidFill>
            </a:endParaRPr>
          </a:p>
          <a:p>
            <a:r>
              <a:rPr lang="en-US" sz="7200" dirty="0" smtClean="0">
                <a:solidFill>
                  <a:schemeClr val="tx1"/>
                </a:solidFill>
              </a:rPr>
              <a:t>Jay </a:t>
            </a:r>
            <a:r>
              <a:rPr lang="en-US" sz="7200" dirty="0" err="1" smtClean="0">
                <a:solidFill>
                  <a:schemeClr val="tx1"/>
                </a:solidFill>
              </a:rPr>
              <a:t>Tarun</a:t>
            </a:r>
            <a:r>
              <a:rPr lang="en-US" sz="7200" dirty="0" smtClean="0">
                <a:solidFill>
                  <a:schemeClr val="tx1"/>
                </a:solidFill>
              </a:rPr>
              <a:t> Chheda</a:t>
            </a:r>
            <a:endParaRPr lang="en-US" sz="7200" dirty="0" smtClean="0">
              <a:solidFill>
                <a:schemeClr val="tx1"/>
              </a:solidFill>
            </a:endParaRPr>
          </a:p>
          <a:p>
            <a:r>
              <a:rPr lang="en-US" sz="7200" dirty="0" smtClean="0">
                <a:solidFill>
                  <a:schemeClr val="tx1"/>
                </a:solidFill>
              </a:rPr>
              <a:t>Vishal Kankanala</a:t>
            </a:r>
            <a:endParaRPr lang="en-US" sz="7200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1200" b="1" dirty="0" smtClean="0">
                <a:solidFill>
                  <a:schemeClr val="tx1"/>
                </a:solidFill>
              </a:rPr>
              <a:t>(Group 5)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Marauder's Map Group 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33600" y="3581400"/>
            <a:ext cx="5029200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4000" b="1" baseline="30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rd</a:t>
            </a:r>
            <a:r>
              <a:rPr lang="en-US" sz="40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</a:t>
            </a:r>
            <a:endParaRPr lang="en-US" sz="4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3413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-US" baseline="30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Iteration-Change w.r.t. Feedback?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 descr="D:\Master of Science\Semister-I\ObjectOrientedDesign&amp;Analysis\Project\4. Third Iteration\SequenceDiagram\SequenceDiagramLoginRegistration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620000" cy="5180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3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-US" baseline="30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 -Change w.r.t. Feedback?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Content Placeholder 7" descr="D:\Master of Science\Semister-I\ObjectOrientedDesign&amp;Analysis\Project\4. Third Iteration\SequenceDiagram\SequenceDiagramSearch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7696200" cy="4983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344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Final Domain Model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4" y="1600200"/>
            <a:ext cx="777121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93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Overall Class Diagram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8" y="1600200"/>
            <a:ext cx="70211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36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-US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rd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Iteration-GRASP  Patterns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Content Placeholder 8" descr="D:\Master of Science\Semister-I\ObjectOrientedDesign&amp;Analysis\Project\4. Third Iteration\DesignPatterns\GRASP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38" y="1600200"/>
            <a:ext cx="7093723" cy="4525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75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-US" baseline="30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Iteration-Observer Pattern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Here, DAL is subject (Publisher) which sends all user location updates to all active users.</a:t>
            </a:r>
          </a:p>
          <a:p>
            <a:r>
              <a:rPr lang="en-US" dirty="0"/>
              <a:t>Active users are the Observers (subscribers) who receive location updates of all other users whose privacy status is off.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8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Observer Pattern…Diagram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Content Placeholder 6" descr="D:\Master of Science\Semister-I\ObjectOrientedDesign&amp;Analysis\Project\4. Third Iteration\DesignPatterns\ObserverPatternDiagram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229600" cy="4601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251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Observer Pattern: Interaction Diagram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Content Placeholder 7" descr="D:\Master of Science\Semister-I\ObjectOrientedDesign&amp;Analysis\Project\4. Third Iteration\DesignPatterns\ObserverPatternSSD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7467600" cy="4983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846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Testing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W</a:t>
            </a:r>
            <a:r>
              <a:rPr lang="en-IN" dirty="0" smtClean="0"/>
              <a:t>e </a:t>
            </a:r>
            <a:r>
              <a:rPr lang="en-IN" dirty="0"/>
              <a:t>needed to test the functionality of our application at different stages. The modules that were tested are: </a:t>
            </a:r>
          </a:p>
          <a:p>
            <a:r>
              <a:rPr lang="en-IN" dirty="0"/>
              <a:t>1. Login &amp; Registration. </a:t>
            </a:r>
          </a:p>
          <a:p>
            <a:r>
              <a:rPr lang="en-IN" dirty="0"/>
              <a:t>2. View user’s location. </a:t>
            </a:r>
          </a:p>
          <a:p>
            <a:r>
              <a:rPr lang="en-IN" dirty="0"/>
              <a:t>3. View other users’ location. </a:t>
            </a:r>
          </a:p>
          <a:p>
            <a:r>
              <a:rPr lang="en-IN" dirty="0"/>
              <a:t>4. View different locations on Map. </a:t>
            </a:r>
          </a:p>
          <a:p>
            <a:r>
              <a:rPr lang="en-IN" dirty="0"/>
              <a:t>5. Search for users and locations. </a:t>
            </a:r>
          </a:p>
          <a:p>
            <a:r>
              <a:rPr lang="en-IN" dirty="0"/>
              <a:t>6. Privacy Settings. </a:t>
            </a:r>
          </a:p>
          <a:p>
            <a:pPr marL="457200" lvl="1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851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Screen Shots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Picture 8" descr="D:\Master of Science\Semister-I\ObjectOrientedDesign&amp;Analysis\Project\4. Third Iteration\Screenshots\Screenshot_2014-11-30-17-26-3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4084320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D:\Master of Science\Semister-I\ObjectOrientedDesign&amp;Analysis\Project\4. Third Iteration\Screenshots\Screenshot_2014-11-30-17-18-04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117" y="1066800"/>
            <a:ext cx="3758883" cy="495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21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Problem Statement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get connected to unknown UTD students via UTD mail address or social networking (Facebook®/ LinkedIn®)</a:t>
            </a:r>
          </a:p>
          <a:p>
            <a:r>
              <a:rPr lang="en-US" dirty="0" smtClean="0"/>
              <a:t>To locate places on UTD campus and to get familiar with different locations.</a:t>
            </a:r>
          </a:p>
          <a:p>
            <a:r>
              <a:rPr lang="en-US" dirty="0" smtClean="0"/>
              <a:t>To get important information regarding offices and places such as contact details, office hours, etc.</a:t>
            </a:r>
          </a:p>
          <a:p>
            <a:r>
              <a:rPr lang="en-US" dirty="0" smtClean="0"/>
              <a:t>To track the friend’s location on campus map without contacting by means of messaging or calling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Screen Shots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219200"/>
            <a:ext cx="8050085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1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Screen Shots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Content Placeholder 6" descr="D:\Master of Science\Semister-I\ObjectOrientedDesign&amp;Analysis\Project\4. Third Iteration\Screenshots\Screenshot_2014-11-30-17-21-2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6" y="1143001"/>
            <a:ext cx="3231654" cy="471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:\Master of Science\Semister-I\ObjectOrientedDesign&amp;Analysis\Project\4. Third Iteration\Screenshots\Screenshot_2014-11-30-17-55-2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02" y="1143002"/>
            <a:ext cx="3490595" cy="4717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139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Screen Shots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Content Placeholder 6" descr="D:\Master of Science\Semister-I\ObjectOrientedDesign&amp;Analysis\Project\4. Third Iteration\Screenshots\Screenshot_2014-11-30-17-25-57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6" y="1143000"/>
            <a:ext cx="3536454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:\Master of Science\Semister-I\ObjectOrientedDesign&amp;Analysis\Project\4. Third Iteration\Screenshots\Screenshot_2014-11-30-17-22-0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04" y="1065331"/>
            <a:ext cx="3974465" cy="4954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0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 of 3</a:t>
            </a:r>
            <a:r>
              <a:rPr lang="en-US" baseline="30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dirty="0" smtClean="0"/>
              <a:t>Changes in S.S.D w.r.t feedback in Iteration 2</a:t>
            </a:r>
          </a:p>
          <a:p>
            <a:r>
              <a:rPr lang="en-US" dirty="0" smtClean="0"/>
              <a:t>Comprehensive work of GRASP patterns</a:t>
            </a:r>
            <a:endParaRPr lang="en-US" dirty="0"/>
          </a:p>
          <a:p>
            <a:r>
              <a:rPr lang="en-US" dirty="0" smtClean="0"/>
              <a:t>Design Patterns</a:t>
            </a:r>
            <a:endParaRPr lang="en-US" dirty="0"/>
          </a:p>
          <a:p>
            <a:r>
              <a:rPr lang="en-US" dirty="0" smtClean="0"/>
              <a:t>Added more places and dummy users to the Database</a:t>
            </a:r>
            <a:endParaRPr lang="en-US" dirty="0"/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Final review &amp; documentation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Proposed Timeline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229600" cy="4571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197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Executed Timeline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1"/>
            <a:ext cx="7620000" cy="4724400"/>
          </a:xfrm>
          <a:prstGeom prst="rect">
            <a:avLst/>
          </a:prstGeom>
          <a:noFill/>
          <a:ln w="9525">
            <a:solidFill>
              <a:schemeClr val="tx1">
                <a:lumMod val="100000"/>
                <a:lumOff val="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924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Lesson learnt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Advantages of Agile methodology(over waterfall)</a:t>
            </a:r>
          </a:p>
          <a:p>
            <a:r>
              <a:rPr lang="en-US" dirty="0" smtClean="0"/>
              <a:t>Iterative approach</a:t>
            </a:r>
          </a:p>
          <a:p>
            <a:r>
              <a:rPr lang="en-US" dirty="0" smtClean="0"/>
              <a:t>How to simplify big hard problem in easy small problems</a:t>
            </a:r>
          </a:p>
          <a:p>
            <a:r>
              <a:rPr lang="en-US" dirty="0" smtClean="0"/>
              <a:t>Managing individual priority &amp; teamwork </a:t>
            </a:r>
          </a:p>
          <a:p>
            <a:r>
              <a:rPr lang="en-US" dirty="0" smtClean="0"/>
              <a:t>Application of OOAD principles we learnt in class</a:t>
            </a:r>
          </a:p>
          <a:p>
            <a:r>
              <a:rPr lang="en-US" dirty="0" smtClean="0"/>
              <a:t>Role of Feedback (Prof. and TA)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8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1413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 we planned and </a:t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 we achieved.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11/05/2014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we achieved</a:t>
            </a:r>
          </a:p>
          <a:p>
            <a:pPr lvl="1"/>
            <a:r>
              <a:rPr lang="en-US" dirty="0" smtClean="0"/>
              <a:t>Track people in real time mode</a:t>
            </a:r>
          </a:p>
          <a:p>
            <a:pPr lvl="1"/>
            <a:r>
              <a:rPr lang="en-US" dirty="0" smtClean="0"/>
              <a:t>Display details of important places on request</a:t>
            </a:r>
          </a:p>
          <a:p>
            <a:pPr lvl="1"/>
            <a:r>
              <a:rPr lang="en-US" dirty="0" smtClean="0"/>
              <a:t>Privacy settings</a:t>
            </a:r>
          </a:p>
          <a:p>
            <a:pPr lvl="1"/>
            <a:r>
              <a:rPr lang="en-US" dirty="0" smtClean="0"/>
              <a:t>Search for people(Other Users)</a:t>
            </a:r>
          </a:p>
          <a:p>
            <a:pPr lvl="1"/>
            <a:r>
              <a:rPr lang="en-US" dirty="0" smtClean="0"/>
              <a:t>Connect with people through Facebook® and LinkedIn®</a:t>
            </a:r>
          </a:p>
          <a:p>
            <a:r>
              <a:rPr lang="en-US" dirty="0" smtClean="0"/>
              <a:t>What we have not implemented</a:t>
            </a:r>
          </a:p>
          <a:p>
            <a:pPr lvl="1"/>
            <a:r>
              <a:rPr lang="en-US" dirty="0" smtClean="0"/>
              <a:t>Group settings</a:t>
            </a:r>
          </a:p>
          <a:p>
            <a:pPr lvl="1"/>
            <a:r>
              <a:rPr lang="en-US" dirty="0" smtClean="0"/>
              <a:t>Separate profile for student and professor</a:t>
            </a:r>
          </a:p>
          <a:p>
            <a:pPr lvl="1"/>
            <a:r>
              <a:rPr lang="en-US" dirty="0" smtClean="0"/>
              <a:t>More details like classroom location.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0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Any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229600" cy="536575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8000" b="1" dirty="0" smtClean="0">
                <a:solidFill>
                  <a:schemeClr val="accent2">
                    <a:lumMod val="50000"/>
                  </a:schemeClr>
                </a:solidFill>
                <a:latin typeface="Chiller" pitchFamily="82" charset="0"/>
              </a:rPr>
              <a:t>Mischief Managed!</a:t>
            </a:r>
          </a:p>
          <a:p>
            <a:pPr algn="ctr">
              <a:buNone/>
            </a:pPr>
            <a:endParaRPr lang="en-US" sz="8000" b="1" dirty="0" smtClean="0">
              <a:solidFill>
                <a:schemeClr val="accent2">
                  <a:lumMod val="50000"/>
                </a:schemeClr>
              </a:solidFill>
              <a:latin typeface="Chiller" pitchFamily="82" charset="0"/>
            </a:endParaRPr>
          </a:p>
          <a:p>
            <a:pPr algn="ctr">
              <a:buNone/>
            </a:pPr>
            <a:endParaRPr lang="en-US" sz="8000" b="1" dirty="0">
              <a:solidFill>
                <a:schemeClr val="accent2">
                  <a:lumMod val="50000"/>
                </a:schemeClr>
              </a:solidFill>
              <a:latin typeface="Chiller" pitchFamily="82" charset="0"/>
            </a:endParaRPr>
          </a:p>
          <a:p>
            <a:pPr algn="ctr">
              <a:buNone/>
            </a:pPr>
            <a:r>
              <a:rPr lang="en-US" sz="8000" b="1" dirty="0" smtClean="0">
                <a:solidFill>
                  <a:schemeClr val="accent2">
                    <a:lumMod val="50000"/>
                  </a:schemeClr>
                </a:solidFill>
                <a:latin typeface="Chiller" pitchFamily="82" charset="0"/>
              </a:rPr>
              <a:t>Thank </a:t>
            </a:r>
            <a:r>
              <a:rPr lang="en-US" sz="8000" b="1" dirty="0" smtClean="0">
                <a:solidFill>
                  <a:schemeClr val="accent2">
                    <a:lumMod val="50000"/>
                  </a:schemeClr>
                </a:solidFill>
                <a:latin typeface="Chiller" pitchFamily="82" charset="0"/>
              </a:rPr>
              <a:t>you!</a:t>
            </a:r>
            <a:endParaRPr lang="en-US" sz="8000" b="1" dirty="0">
              <a:solidFill>
                <a:schemeClr val="accent2">
                  <a:lumMod val="50000"/>
                </a:schemeClr>
              </a:solidFill>
              <a:latin typeface="Chiller" pitchFamily="8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93414"/>
            <a:ext cx="3429000" cy="3316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 of 1</a:t>
            </a:r>
            <a:r>
              <a:rPr lang="en-US" baseline="30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dirty="0"/>
              <a:t>Created the database</a:t>
            </a:r>
          </a:p>
          <a:p>
            <a:r>
              <a:rPr lang="en-US" dirty="0" smtClean="0"/>
              <a:t>Integrating </a:t>
            </a:r>
            <a:r>
              <a:rPr lang="en-US" dirty="0"/>
              <a:t>with Google Maps® API</a:t>
            </a:r>
          </a:p>
          <a:p>
            <a:r>
              <a:rPr lang="en-US" dirty="0"/>
              <a:t>User updates his location and gets other user’s location too.</a:t>
            </a:r>
          </a:p>
          <a:p>
            <a:r>
              <a:rPr lang="en-US" dirty="0"/>
              <a:t>Server Side: Data is sent to server in AJAX call it replies with other’s </a:t>
            </a:r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2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Use case of 1</a:t>
            </a:r>
            <a:r>
              <a:rPr lang="en-US" baseline="30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st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Content Placeholder 6" descr="D:\Master of Science\Semister-I\ObjectOrientedDesign&amp;Analysis\Project\4. Third Iteration\UseCaseDiagram\CoreFunctionalities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148556"/>
            <a:ext cx="7400925" cy="5023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16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 of 2</a:t>
            </a:r>
            <a:r>
              <a:rPr lang="en-US" baseline="30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dirty="0" smtClean="0"/>
              <a:t>Login </a:t>
            </a:r>
            <a:r>
              <a:rPr lang="en-US" dirty="0"/>
              <a:t>&amp; Registration Page </a:t>
            </a:r>
          </a:p>
          <a:p>
            <a:r>
              <a:rPr lang="en-US" dirty="0"/>
              <a:t>Search Box</a:t>
            </a:r>
          </a:p>
          <a:p>
            <a:r>
              <a:rPr lang="en-US" dirty="0"/>
              <a:t>Privacy Settings</a:t>
            </a:r>
          </a:p>
          <a:p>
            <a:r>
              <a:rPr lang="en-US" dirty="0"/>
              <a:t>Link to Facebook® and LinkedIn® profiles</a:t>
            </a:r>
          </a:p>
          <a:p>
            <a:r>
              <a:rPr lang="en-US" dirty="0"/>
              <a:t>Added few more locations to the map</a:t>
            </a:r>
          </a:p>
          <a:p>
            <a:r>
              <a:rPr lang="en-US" dirty="0"/>
              <a:t>Restructuring of code into 3 tier architectural </a:t>
            </a:r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3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Use case of 2</a:t>
            </a:r>
            <a:r>
              <a:rPr lang="en-US" baseline="30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Iteration: </a:t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Login &amp; Registration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 descr="D:\Master of Science\Semister-I\ObjectOrientedDesign&amp;Analysis\Project\4. Third Iteration\UseCaseDiagram\LoginRegistration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19567"/>
            <a:ext cx="7620000" cy="44764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903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95375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Use case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of 2</a:t>
            </a:r>
            <a:r>
              <a:rPr lang="en-US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Iteration:</a:t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Update Location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Content Placeholder 7" descr="D:\Master of Science\Semister-I\ObjectOrientedDesign&amp;Analysis\Project\4. Third Iteration\UseCaseDiagram\UpdateUserLocation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619999" cy="4525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220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911"/>
            <a:ext cx="8229600" cy="1050289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Use case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of 2</a:t>
            </a:r>
            <a:r>
              <a:rPr lang="en-US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Iteration:</a:t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View User Details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 descr="D:\Master of Science\Semister-I\ObjectOrientedDesign&amp;Analysis\Project\4. Third Iteration\UseCaseDiagram\GetOtherUserDetail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06855"/>
            <a:ext cx="7543800" cy="45891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084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95375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Use case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of 2</a:t>
            </a:r>
            <a:r>
              <a:rPr lang="en-US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Iteration:</a:t>
            </a:r>
            <a:b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Search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12/01/2014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Marauder's Map Group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Content Placeholder 7" descr="D:\Master of Science\Semister-I\ObjectOrientedDesign&amp;Analysis\Project\4. Third Iteration\UseCaseDiagram\SearchUserAndLocation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543799" cy="4525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17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</TotalTime>
  <Words>648</Words>
  <Application>Microsoft Office PowerPoint</Application>
  <PresentationFormat>On-screen Show (4:3)</PresentationFormat>
  <Paragraphs>170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Chiller</vt:lpstr>
      <vt:lpstr>Office Theme</vt:lpstr>
      <vt:lpstr>PowerPoint Presentation</vt:lpstr>
      <vt:lpstr>Problem Statement</vt:lpstr>
      <vt:lpstr>Summary of 1st Iteration</vt:lpstr>
      <vt:lpstr>Use case of 1st Iteration</vt:lpstr>
      <vt:lpstr>Summary of 2nd Iteration</vt:lpstr>
      <vt:lpstr>Use case of 2nd Iteration:  Login &amp; Registration</vt:lpstr>
      <vt:lpstr>Use case of 2nd Iteration: Update Location</vt:lpstr>
      <vt:lpstr>Use case of 2nd Iteration: View User Details</vt:lpstr>
      <vt:lpstr>Use case of 2nd Iteration: Search</vt:lpstr>
      <vt:lpstr>3rd Iteration-Change w.r.t. Feedback?</vt:lpstr>
      <vt:lpstr>3rd Iteration -Change w.r.t. Feedback?</vt:lpstr>
      <vt:lpstr>Final Domain Model</vt:lpstr>
      <vt:lpstr>Overall Class Diagram</vt:lpstr>
      <vt:lpstr>3rd Iteration-GRASP  Patterns</vt:lpstr>
      <vt:lpstr>3rd Iteration-Observer Pattern</vt:lpstr>
      <vt:lpstr>Observer Pattern…Diagram</vt:lpstr>
      <vt:lpstr>Observer Pattern: Interaction Diagram</vt:lpstr>
      <vt:lpstr>Testing</vt:lpstr>
      <vt:lpstr>Screen Shots</vt:lpstr>
      <vt:lpstr>Screen Shots</vt:lpstr>
      <vt:lpstr>Screen Shots</vt:lpstr>
      <vt:lpstr>Screen Shots</vt:lpstr>
      <vt:lpstr>Summary of 3rd Iteration</vt:lpstr>
      <vt:lpstr>Proposed Timeline</vt:lpstr>
      <vt:lpstr>Executed Timeline</vt:lpstr>
      <vt:lpstr>Lesson learnt</vt:lpstr>
      <vt:lpstr>What we planned and  what we achieved.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ROHAN</dc:creator>
  <cp:lastModifiedBy>Bhavsar, Bharat</cp:lastModifiedBy>
  <cp:revision>105</cp:revision>
  <dcterms:created xsi:type="dcterms:W3CDTF">2006-08-16T00:00:00Z</dcterms:created>
  <dcterms:modified xsi:type="dcterms:W3CDTF">2014-12-01T19:05:40Z</dcterms:modified>
</cp:coreProperties>
</file>